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1"/>
  </p:notesMasterIdLst>
  <p:handoutMasterIdLst>
    <p:handoutMasterId r:id="rId22"/>
  </p:handoutMasterIdLst>
  <p:sldIdLst>
    <p:sldId id="2076136272" r:id="rId6"/>
    <p:sldId id="2076136274" r:id="rId7"/>
    <p:sldId id="2076136245" r:id="rId8"/>
    <p:sldId id="2076136295" r:id="rId9"/>
    <p:sldId id="2076136297" r:id="rId10"/>
    <p:sldId id="2076136299" r:id="rId11"/>
    <p:sldId id="2076136296" r:id="rId12"/>
    <p:sldId id="2076136289" r:id="rId13"/>
    <p:sldId id="2076136298" r:id="rId14"/>
    <p:sldId id="2076136293" r:id="rId15"/>
    <p:sldId id="2076136294" r:id="rId16"/>
    <p:sldId id="2076136290" r:id="rId17"/>
    <p:sldId id="2076136288" r:id="rId18"/>
    <p:sldId id="2076136292" r:id="rId19"/>
    <p:sldId id="2076136279" r:id="rId20"/>
  </p:sldIdLst>
  <p:sldSz cx="14630400" cy="82296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Light" panose="00000400000000000000" pitchFamily="2" charset="0"/>
      <p:regular r:id="rId31"/>
      <p: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Semibold" panose="020B0702040204020203" pitchFamily="34" charset="0"/>
      <p:regular r:id="rId37"/>
      <p:bold r:id="rId38"/>
      <p:italic r:id="rId39"/>
      <p:boldItalic r:id="rId40"/>
    </p:embeddedFont>
    <p:embeddedFont>
      <p:font typeface="Segoe UI Semibold (Headings)" panose="020B060402020202020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95"/>
            <p14:sldId id="2076136297"/>
            <p14:sldId id="2076136299"/>
            <p14:sldId id="2076136296"/>
            <p14:sldId id="2076136289"/>
            <p14:sldId id="2076136298"/>
            <p14:sldId id="2076136293"/>
            <p14:sldId id="2076136294"/>
            <p14:sldId id="2076136290"/>
            <p14:sldId id="2076136288"/>
            <p14:sldId id="207613629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8" autoAdjust="0"/>
    <p:restoredTop sz="94194" autoAdjust="0"/>
  </p:normalViewPr>
  <p:slideViewPr>
    <p:cSldViewPr snapToGrid="0" snapToObjects="1">
      <p:cViewPr varScale="1">
        <p:scale>
          <a:sx n="92" d="100"/>
          <a:sy n="92" d="100"/>
        </p:scale>
        <p:origin x="66" y="7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10/20/22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892E79F-C9F6-588D-B6F4-BB5A2F730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1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7922-C552-8663-88FD-236EA97F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-430558"/>
            <a:ext cx="7698310" cy="1689204"/>
          </a:xfrm>
        </p:spPr>
        <p:txBody>
          <a:bodyPr/>
          <a:lstStyle/>
          <a:p>
            <a:r>
              <a:rPr lang="en-US" dirty="0"/>
              <a:t>Azure Services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62D9-88FE-CCDF-D407-0137E5388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1" y="1865461"/>
            <a:ext cx="12245397" cy="4882747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Power Apps - a No/Low code platform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Power Automate - Workflow automate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Adaptive Card - seamless integration with Power Automate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Azure Function - Runs Python code to manage all the backend services for robust usage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SharePoint - using it as a database for storing data</a:t>
            </a:r>
          </a:p>
        </p:txBody>
      </p:sp>
    </p:spTree>
    <p:extLst>
      <p:ext uri="{BB962C8B-B14F-4D97-AF65-F5344CB8AC3E}">
        <p14:creationId xmlns:p14="http://schemas.microsoft.com/office/powerpoint/2010/main" val="107963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Let’s swing into action! Shall we!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259" y="4772784"/>
            <a:ext cx="10972800" cy="369332"/>
          </a:xfrm>
        </p:spPr>
        <p:txBody>
          <a:bodyPr/>
          <a:lstStyle/>
          <a:p>
            <a:r>
              <a:rPr lang="en-IN" dirty="0"/>
              <a:t>Source code on GitHub - github.com/Santhoshkumard11/power-pay-with-</a:t>
            </a:r>
            <a:r>
              <a:rPr lang="en-IN" dirty="0" err="1"/>
              <a:t>Rapyd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B5ACA0-6EF5-3232-6706-6CDE50A2DD58}"/>
              </a:ext>
            </a:extLst>
          </p:cNvPr>
          <p:cNvSpPr/>
          <p:nvPr/>
        </p:nvSpPr>
        <p:spPr>
          <a:xfrm>
            <a:off x="4454738" y="386438"/>
            <a:ext cx="5720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891F511-20E6-9967-5DC8-9BC88E53D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78" y="1309768"/>
            <a:ext cx="3378377" cy="13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4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709" y="140661"/>
            <a:ext cx="3095455" cy="1218795"/>
          </a:xfrm>
        </p:spPr>
        <p:txBody>
          <a:bodyPr/>
          <a:lstStyle/>
          <a:p>
            <a:r>
              <a:rPr lang="en-IN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2FA54-61ED-5B7C-E154-AE352DCB3D7D}"/>
              </a:ext>
            </a:extLst>
          </p:cNvPr>
          <p:cNvSpPr txBox="1">
            <a:spLocks/>
          </p:cNvSpPr>
          <p:nvPr/>
        </p:nvSpPr>
        <p:spPr>
          <a:xfrm>
            <a:off x="106942" y="1581863"/>
            <a:ext cx="13772278" cy="5065874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3600" dirty="0"/>
              <a:t>Connect with me</a:t>
            </a:r>
          </a:p>
          <a:p>
            <a:pPr>
              <a:lnSpc>
                <a:spcPct val="200000"/>
              </a:lnSpc>
            </a:pPr>
            <a:r>
              <a:rPr lang="en-IN" sz="3600" dirty="0"/>
              <a:t>LinkedIn - linkedin.com/in/santhosh-kumard/</a:t>
            </a:r>
          </a:p>
          <a:p>
            <a:pPr>
              <a:lnSpc>
                <a:spcPct val="200000"/>
              </a:lnSpc>
            </a:pPr>
            <a:r>
              <a:rPr lang="en-IN" sz="3600" dirty="0"/>
              <a:t>GitHub – github.com/Santhoshkumard11</a:t>
            </a:r>
            <a:br>
              <a:rPr lang="en-IN" sz="3600" dirty="0"/>
            </a:br>
            <a:r>
              <a:rPr lang="en-IN" sz="3600" dirty="0"/>
              <a:t>Twitter – </a:t>
            </a:r>
            <a:r>
              <a:rPr lang="en-IN" sz="3600" dirty="0" err="1"/>
              <a:t>sandy_inspires</a:t>
            </a:r>
            <a:br>
              <a:rPr lang="en-IN" sz="3600" dirty="0"/>
            </a:br>
            <a:r>
              <a:rPr lang="en-IN" sz="3600" dirty="0"/>
              <a:t>Instagram – </a:t>
            </a:r>
            <a:r>
              <a:rPr lang="en-IN" sz="3600" dirty="0" err="1"/>
              <a:t>sandy_inspires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3DB76-7D17-C6E3-F0C6-A3080B5F1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979" y="2338387"/>
            <a:ext cx="4525241" cy="56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3646089"/>
            <a:ext cx="8419074" cy="295465"/>
          </a:xfrm>
        </p:spPr>
        <p:txBody>
          <a:bodyPr/>
          <a:lstStyle/>
          <a:p>
            <a:r>
              <a:rPr lang="en-IN" sz="4000" dirty="0"/>
              <a:t>Santhosh Kumar </a:t>
            </a:r>
            <a:r>
              <a:rPr lang="en-IN" sz="4000" dirty="0" err="1"/>
              <a:t>Dhanasekaran</a:t>
            </a:r>
            <a:endParaRPr lang="en-IN" sz="4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2800" dirty="0"/>
              <a:t>Data Engineer, Cognizant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895" y="2463467"/>
            <a:ext cx="11603338" cy="676725"/>
          </a:xfrm>
        </p:spPr>
        <p:txBody>
          <a:bodyPr/>
          <a:lstStyle/>
          <a:p>
            <a:r>
              <a:rPr lang="en-IN" sz="3600" dirty="0"/>
              <a:t>Make payments from inside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8227682" cy="686406"/>
          </a:xfrm>
        </p:spPr>
        <p:txBody>
          <a:bodyPr/>
          <a:lstStyle/>
          <a:p>
            <a:r>
              <a:rPr lang="en-IN" sz="4400" b="1" dirty="0">
                <a:solidFill>
                  <a:srgbClr val="9BF00B"/>
                </a:solidFill>
                <a:latin typeface="Segoe UI" pitchFamily="34" charset="0"/>
                <a:cs typeface="Segoe UI" pitchFamily="34" charset="0"/>
              </a:rPr>
              <a:t>Santhosh Kumar (Sandy)</a:t>
            </a:r>
            <a:endParaRPr lang="en-US" dirty="0">
              <a:solidFill>
                <a:srgbClr val="9BF00B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141577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Data Engineer, Cognizant</a:t>
            </a:r>
          </a:p>
          <a:p>
            <a:r>
              <a:rPr lang="en-US" dirty="0">
                <a:latin typeface="Segoe UI" pitchFamily="34" charset="0"/>
              </a:rPr>
              <a:t>Microsoft Certified Trainer</a:t>
            </a:r>
          </a:p>
          <a:p>
            <a:r>
              <a:rPr lang="en-US" dirty="0">
                <a:latin typeface="Segoe UI" pitchFamily="34" charset="0"/>
              </a:rPr>
              <a:t>3 Azure Hackathon winner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r>
              <a:rPr lang="en-IN" dirty="0"/>
              <a:t>Make payments from inside Microsoft Teams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r>
              <a:rPr lang="en-IN" dirty="0"/>
              <a:t>By Santhosh Kumar</a:t>
            </a: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9E448-1DCF-5910-4F43-81A6A026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32" y="466879"/>
            <a:ext cx="3232926" cy="598318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C359C-2FE0-BBB9-C4E4-D51AB369D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532" y="1295305"/>
            <a:ext cx="11850762" cy="683264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Working as a Data Engineer (Core Python)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3rd Prize in Citi Digital Innovation Challenge 2022 (~$2000)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Winner of Deepgram X DEV Hackathon 2022 ($1500)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Winner of Microsoft Azure Trail Hackathon 2022 ($1500)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Winner of Azure Developer Stories 2021 (Microsoft Surface Pro 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Winner of Azure Community Conference 2021 – Hackathon (Microsoft Surface Go 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Microsoft Certified Trainer 2021-2022, 2022-2023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Microsoft Certified Professional with six Azure certifications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Azure Developer Community Lead – Chennai Region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 love helping and talking to like-minded people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Participated in 10+ hackathons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B9807-E6B6-27EC-F7D4-DA562193E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850" y="4658062"/>
            <a:ext cx="5204828" cy="3469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236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9E448-1DCF-5910-4F43-81A6A026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16" y="81702"/>
            <a:ext cx="8332524" cy="598305"/>
          </a:xfrm>
        </p:spPr>
        <p:txBody>
          <a:bodyPr/>
          <a:lstStyle/>
          <a:p>
            <a:r>
              <a:rPr lang="en-US" dirty="0"/>
              <a:t>Profile – Sandy Inspires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F5710A-0A12-1B0B-93B6-96D50A8AF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7"/>
          <a:stretch/>
        </p:blipFill>
        <p:spPr>
          <a:xfrm>
            <a:off x="93416" y="680007"/>
            <a:ext cx="7393210" cy="4448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2ABF87-267D-2C95-3368-677F8ED4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110" y="2631756"/>
            <a:ext cx="9710299" cy="55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5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9E448-1DCF-5910-4F43-81A6A026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16" y="81702"/>
            <a:ext cx="8332524" cy="598305"/>
          </a:xfrm>
        </p:spPr>
        <p:txBody>
          <a:bodyPr/>
          <a:lstStyle/>
          <a:p>
            <a:r>
              <a:rPr lang="en-US" dirty="0"/>
              <a:t>Weekends…</a:t>
            </a:r>
          </a:p>
        </p:txBody>
      </p:sp>
      <p:pic>
        <p:nvPicPr>
          <p:cNvPr id="2" name="Gordon Goose Weekend! _ Funny animated short film">
            <a:hlinkClick r:id="" action="ppaction://media"/>
            <a:extLst>
              <a:ext uri="{FF2B5EF4-FFF2-40B4-BE49-F238E27FC236}">
                <a16:creationId xmlns:a16="http://schemas.microsoft.com/office/drawing/2014/main" id="{539C29AB-D902-C662-DDB8-EF8791B5A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416" y="680007"/>
            <a:ext cx="12477047" cy="70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5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D616-EBA1-8A7D-5BFC-9BD0B2FC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466898"/>
            <a:ext cx="5277840" cy="598305"/>
          </a:xfrm>
        </p:spPr>
        <p:txBody>
          <a:bodyPr/>
          <a:lstStyle/>
          <a:p>
            <a:r>
              <a:rPr lang="en-US" dirty="0"/>
              <a:t>Random Fact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41A1A-4ACB-83F1-BDEA-C0866DAA8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1" y="2693800"/>
            <a:ext cx="13288889" cy="2451184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Azure Community Conference 2020 – was listening to speakers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Azure Community Conference 2021- Won 1</a:t>
            </a:r>
            <a:r>
              <a:rPr lang="en-US" sz="2800" baseline="30000" dirty="0"/>
              <a:t>st</a:t>
            </a:r>
            <a:r>
              <a:rPr lang="en-US" sz="2800" dirty="0"/>
              <a:t> prize in AzConf Hackathon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Finally, I’m speaking at Azure Community Conference 2022 today!</a:t>
            </a:r>
          </a:p>
        </p:txBody>
      </p:sp>
    </p:spTree>
    <p:extLst>
      <p:ext uri="{BB962C8B-B14F-4D97-AF65-F5344CB8AC3E}">
        <p14:creationId xmlns:p14="http://schemas.microsoft.com/office/powerpoint/2010/main" val="247274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324974"/>
            <a:ext cx="3232926" cy="598318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1" y="1166214"/>
            <a:ext cx="10972800" cy="596785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Why on Teams and what it offers?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Architecture of the solution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Azure Services Used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Live Demo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Open for questions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228600"/>
            <a:ext cx="6286369" cy="694692"/>
          </a:xfrm>
        </p:spPr>
        <p:txBody>
          <a:bodyPr/>
          <a:lstStyle/>
          <a:p>
            <a:r>
              <a:rPr lang="en-IN" dirty="0"/>
              <a:t>Microsoft 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6254" y="575946"/>
            <a:ext cx="12385963" cy="5100584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    Two years after its launch, Teams generated $800 million in revenue.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    Teams recorded 700% YoY revenue increase in 2020.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    The pandemic helped Microsoft Teams attract 44 million users in just six months.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    Users spent 2.7 billion minutes in meetings on Microsoft Teams in March 2020.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    100 million students use Microsoft Teams as one of their learning tools.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    In 2021, the platform had 115 million daily active users.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    Teams started out 2022 with 270 million monthly users.</a:t>
            </a:r>
          </a:p>
        </p:txBody>
      </p:sp>
    </p:spTree>
    <p:extLst>
      <p:ext uri="{BB962C8B-B14F-4D97-AF65-F5344CB8AC3E}">
        <p14:creationId xmlns:p14="http://schemas.microsoft.com/office/powerpoint/2010/main" val="858040321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404</Words>
  <Application>Microsoft Office PowerPoint</Application>
  <PresentationFormat>Custom</PresentationFormat>
  <Paragraphs>56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Segoe UI Semibold (Headings)</vt:lpstr>
      <vt:lpstr>Segoe UI Semibold</vt:lpstr>
      <vt:lpstr>Poppins</vt:lpstr>
      <vt:lpstr>Wingdings</vt:lpstr>
      <vt:lpstr>Arial</vt:lpstr>
      <vt:lpstr>Segoe UI</vt:lpstr>
      <vt:lpstr>Poppins Light</vt:lpstr>
      <vt:lpstr>Document template - Corp grid</vt:lpstr>
      <vt:lpstr>1_Document template - Corp grid</vt:lpstr>
      <vt:lpstr>PowerPoint Presentation</vt:lpstr>
      <vt:lpstr>Santhosh Kumar (Sandy)</vt:lpstr>
      <vt:lpstr>Make payments from inside Microsoft Teams</vt:lpstr>
      <vt:lpstr>About Me</vt:lpstr>
      <vt:lpstr>Profile – Sandy Inspires</vt:lpstr>
      <vt:lpstr>Weekends…</vt:lpstr>
      <vt:lpstr>Random Fact</vt:lpstr>
      <vt:lpstr>Agenda</vt:lpstr>
      <vt:lpstr>Microsoft Teams</vt:lpstr>
      <vt:lpstr>PowerPoint Presentation</vt:lpstr>
      <vt:lpstr>Azure Services Used</vt:lpstr>
      <vt:lpstr>Let’s swing into action! Shall we!</vt:lpstr>
      <vt:lpstr>PowerPoint Presentation</vt:lpstr>
      <vt:lpstr>Q&amp;A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6</cp:revision>
  <dcterms:created xsi:type="dcterms:W3CDTF">2020-10-17T05:30:34Z</dcterms:created>
  <dcterms:modified xsi:type="dcterms:W3CDTF">2022-10-21T04:22:40Z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